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6858000" cy="9906000" type="A4"/>
  <p:notesSz cx="6807200" cy="99393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90" d="100"/>
          <a:sy n="90" d="100"/>
        </p:scale>
        <p:origin x="-1164" y="-78"/>
      </p:cViewPr>
      <p:guideLst>
        <p:guide orient="horz" pos="3120"/>
        <p:guide pos="2160"/>
        <p:guide pos="4201"/>
        <p:guide pos="119"/>
        <p:guide pos="4110"/>
        <p:guide pos="21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89282-E5D8-4508-B4F6-4B2D228EF7DA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E078B-C6E8-4344-891A-8A5899DF218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365E-5422-4EA2-9B1D-BF031A7AE895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6E3A6-4D5A-4D9E-82AF-B4FE51CB6B0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8E797-3B21-4AAD-94A0-BA47A6E24F3D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6EB03-4D80-4C59-ACDD-A5FC26A2469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89D26-C7C3-4D03-9748-5FF3CB3EFB57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018A7-4329-4ABA-A8E3-840D75AF590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9BE31-5D27-4B65-A0A1-4BBD97D9F094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68D2E-9572-451E-A83E-28EB2EC1487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C2F5B-140C-479D-B311-F9BA74BF458A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8CAD5-0E28-4DFE-941C-E0EC3346CF8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3E849-59A7-4CF3-83E4-6EA2C5091F6A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7D436-77DC-4E9F-95B4-4E92ADDBCF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4F6DC-7AD9-4D6D-9D54-63EF13C3BCC8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23358-7C6A-4906-AC7B-087C5E2F4BE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79E0B-50E4-42DB-BCD9-50B39CCCAD5F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8FC60-85A0-4309-A329-B9EA58A71F2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10849-8385-4EED-92F7-6423B18D0DA8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BDCDE-2167-4207-9D2A-361EC1D605B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2CCD7-A1CD-48DD-BC00-1B541C874C45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93979-3245-46D1-BC51-43CFAF128BC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2100"/>
            <a:ext cx="16002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4BEA38A-D952-4FC6-8AC7-C410D3AF0B5F}" type="datetimeFigureOut">
              <a:rPr lang="ko-KR" altLang="en-US"/>
              <a:pPr>
                <a:defRPr/>
              </a:pPr>
              <a:t>2018-02-07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2100"/>
            <a:ext cx="21717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2100"/>
            <a:ext cx="16002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4A89D24-426E-4B6E-8879-0FA08C674B1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표 30"/>
          <p:cNvGraphicFramePr>
            <a:graphicFrameLocks noGrp="1"/>
          </p:cNvGraphicFramePr>
          <p:nvPr/>
        </p:nvGraphicFramePr>
        <p:xfrm>
          <a:off x="188913" y="704850"/>
          <a:ext cx="6480175" cy="2019304"/>
        </p:xfrm>
        <a:graphic>
          <a:graphicData uri="http://schemas.openxmlformats.org/drawingml/2006/table">
            <a:tbl>
              <a:tblPr/>
              <a:tblGrid>
                <a:gridCol w="863600"/>
                <a:gridCol w="1512887"/>
                <a:gridCol w="863600"/>
                <a:gridCol w="1871663"/>
                <a:gridCol w="1368425"/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성 명</a:t>
                      </a: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생년월일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OOOO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일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최근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년 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/>
                      </a:r>
                      <a:b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</a:b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사진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첨부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A6A6A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A6A6A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증명사진 없을 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A6A6A6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A6A6A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전체 얼굴이 보이는 휴대폰 사진 가능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A6A6A6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A6A6A6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휴대폰</a:t>
                      </a:r>
                      <a:endParaRPr kumimoji="0" 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010-0000-0000</a:t>
                      </a: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E-mail</a:t>
                      </a:r>
                      <a:endParaRPr kumimoji="0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@</a:t>
                      </a: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주 소</a:t>
                      </a: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실 </a:t>
                      </a: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거주지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를 상세주소까지 기재해 주십시오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최종학력</a:t>
                      </a:r>
                      <a:endParaRPr kumimoji="0" 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OOOO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학교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전공</a:t>
                      </a: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OOOO</a:t>
                      </a: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학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과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결혼여부</a:t>
                      </a:r>
                      <a:endParaRPr kumimoji="0" 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기혼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/ </a:t>
                      </a:r>
                      <a:r>
                        <a:rPr kumimoji="0" 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미혼</a:t>
                      </a: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자녀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유무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(OO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, OO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지원경로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홈페이지 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카페 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블로그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지인추천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성명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기타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상세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24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인스타그램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블로그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SNS</a:t>
                      </a: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본인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이</a:t>
                      </a: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운영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하는</a:t>
                      </a: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인스타그램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, </a:t>
                      </a:r>
                      <a:r>
                        <a:rPr kumimoji="0" 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블로그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SNS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가 있으시면 해당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URL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주소를 </a:t>
                      </a: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기재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해 주십시오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24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54" marR="527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2" name="Rectangle 5"/>
          <p:cNvSpPr>
            <a:spLocks noChangeArrowheads="1"/>
          </p:cNvSpPr>
          <p:nvPr/>
        </p:nvSpPr>
        <p:spPr bwMode="auto">
          <a:xfrm>
            <a:off x="169863" y="488950"/>
            <a:ext cx="754062" cy="16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latinLnBrk="0" hangingPunct="0"/>
            <a:r>
              <a:rPr lang="ko-KR" altLang="ko-KR" sz="11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□ </a:t>
            </a:r>
            <a:r>
              <a:rPr lang="ko-KR" sz="11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인적사항</a:t>
            </a:r>
            <a:endParaRPr lang="ko-KR">
              <a:ea typeface="맑은 고딕" pitchFamily="50" charset="-127"/>
              <a:cs typeface="Times New Roman" pitchFamily="18" charset="0"/>
            </a:endParaRPr>
          </a:p>
        </p:txBody>
      </p:sp>
      <p:sp>
        <p:nvSpPr>
          <p:cNvPr id="2093" name="직사각형 32"/>
          <p:cNvSpPr>
            <a:spLocks noChangeArrowheads="1"/>
          </p:cNvSpPr>
          <p:nvPr/>
        </p:nvSpPr>
        <p:spPr bwMode="auto">
          <a:xfrm>
            <a:off x="2038350" y="119063"/>
            <a:ext cx="2744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b="1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ko-KR" b="1">
                <a:latin typeface="맑은 고딕" pitchFamily="50" charset="-127"/>
                <a:ea typeface="맑은 고딕" pitchFamily="50" charset="-127"/>
              </a:rPr>
              <a:t>생명 고객패널 지원서</a:t>
            </a:r>
            <a:endParaRPr lang="ko-KR" altLang="ko-KR" sz="40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4" name="표 33"/>
          <p:cNvGraphicFramePr>
            <a:graphicFrameLocks noGrp="1"/>
          </p:cNvGraphicFramePr>
          <p:nvPr/>
        </p:nvGraphicFramePr>
        <p:xfrm>
          <a:off x="188913" y="7069138"/>
          <a:ext cx="6480176" cy="2665270"/>
        </p:xfrm>
        <a:graphic>
          <a:graphicData uri="http://schemas.openxmlformats.org/drawingml/2006/table">
            <a:tbl>
              <a:tblPr/>
              <a:tblGrid>
                <a:gridCol w="791952"/>
                <a:gridCol w="791952"/>
                <a:gridCol w="1008112"/>
                <a:gridCol w="2376264"/>
                <a:gridCol w="755948"/>
                <a:gridCol w="755948"/>
              </a:tblGrid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보험계약자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보험대상자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/>
                      </a:r>
                      <a:b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</a:b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피보험자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보험회사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보험</a:t>
                      </a: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상품</a:t>
                      </a: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가입년도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가입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방법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본인</a:t>
                      </a: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본인</a:t>
                      </a: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OO</a:t>
                      </a:r>
                      <a:r>
                        <a:rPr kumimoji="0" lang="ko-KR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생명</a:t>
                      </a: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OO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암보험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2005</a:t>
                      </a: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설계사</a:t>
                      </a:r>
                      <a:endParaRPr kumimoji="0" 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배우자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배우자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GA</a:t>
                      </a: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자녀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자녀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인터넷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부모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부모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홈쇼핑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전화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은행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52776" marR="52776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80" name="Rectangle 6"/>
          <p:cNvSpPr>
            <a:spLocks noChangeArrowheads="1"/>
          </p:cNvSpPr>
          <p:nvPr/>
        </p:nvSpPr>
        <p:spPr bwMode="auto">
          <a:xfrm>
            <a:off x="169863" y="6853530"/>
            <a:ext cx="1800173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ko-KR" altLang="ko-KR" sz="1100" b="1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□ </a:t>
            </a:r>
            <a:r>
              <a:rPr lang="ko-KR" sz="1100" b="1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보험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가입현황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(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가족포함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)</a:t>
            </a:r>
            <a:endParaRPr lang="en-US" altLang="ko-KR" dirty="0">
              <a:ea typeface="맑은 고딕" pitchFamily="50" charset="-127"/>
              <a:cs typeface="Times New Roman" pitchFamily="18" charset="0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88913" y="5816600"/>
          <a:ext cx="6480176" cy="936048"/>
        </p:xfrm>
        <a:graphic>
          <a:graphicData uri="http://schemas.openxmlformats.org/drawingml/2006/table">
            <a:tbl>
              <a:tblPr/>
              <a:tblGrid>
                <a:gridCol w="791815"/>
                <a:gridCol w="2376264"/>
                <a:gridCol w="1152128"/>
                <a:gridCol w="2159969"/>
              </a:tblGrid>
              <a:tr h="234012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설계사상담</a:t>
                      </a: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spc="-3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예</a:t>
                      </a:r>
                      <a:r>
                        <a:rPr lang="en-US" sz="1000" b="0" kern="100" spc="-3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)</a:t>
                      </a:r>
                      <a:r>
                        <a:rPr lang="ko-KR" sz="1000" b="0" kern="100" spc="-3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보험가입상담</a:t>
                      </a:r>
                      <a:r>
                        <a:rPr lang="en-US" sz="1000" b="0" kern="100" spc="-3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, </a:t>
                      </a:r>
                      <a:r>
                        <a:rPr lang="ko-KR" sz="1000" b="0" kern="100" spc="-3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재무설계상담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000" b="0" kern="100" spc="-15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홈페이지</a:t>
                      </a:r>
                      <a:r>
                        <a:rPr lang="en-US" altLang="ko-KR" sz="1000" b="0" kern="100" spc="-15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/</a:t>
                      </a:r>
                      <a:r>
                        <a:rPr lang="ko-KR" sz="1000" b="0" kern="100" spc="-15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사이버창구</a:t>
                      </a:r>
                      <a:endParaRPr lang="ko-KR" sz="1000" b="0" kern="100" spc="-15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spc="-3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예</a:t>
                      </a:r>
                      <a:r>
                        <a:rPr lang="en-US" sz="1000" b="0" kern="100" spc="-3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) </a:t>
                      </a:r>
                      <a:r>
                        <a:rPr lang="ko-KR" sz="1000" b="0" kern="100" spc="-3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보험계약대출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12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홈쇼핑방송</a:t>
                      </a: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spc="-3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spc="-50" dirty="0" err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모바일창구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ko-KR" sz="1000" b="0" kern="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12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 err="1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콜센터상담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spc="-3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spc="-5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고객센터내방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spc="-3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12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ARS</a:t>
                      </a:r>
                      <a:r>
                        <a:rPr lang="ko-KR" sz="1000" b="0" kern="10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서비스</a:t>
                      </a: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spc="-3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b="0" kern="100" spc="-50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지점내방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spc="-3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08" name="Rectangle 93"/>
          <p:cNvSpPr>
            <a:spLocks noChangeArrowheads="1"/>
          </p:cNvSpPr>
          <p:nvPr/>
        </p:nvSpPr>
        <p:spPr bwMode="auto">
          <a:xfrm>
            <a:off x="169863" y="5600700"/>
            <a:ext cx="1841500" cy="16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ko-KR" altLang="ko-KR" sz="11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□ 보험회사 서비스 이용경험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88913" y="2998788"/>
          <a:ext cx="6480174" cy="1006946"/>
        </p:xfrm>
        <a:graphic>
          <a:graphicData uri="http://schemas.openxmlformats.org/drawingml/2006/table">
            <a:tbl>
              <a:tblPr/>
              <a:tblGrid>
                <a:gridCol w="1367879"/>
                <a:gridCol w="1224136"/>
                <a:gridCol w="1144951"/>
                <a:gridCol w="727257"/>
                <a:gridCol w="2015951"/>
              </a:tblGrid>
              <a:tr h="245032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직장명</a:t>
                      </a: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spc="-50" dirty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근무기간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바탕"/>
                        </a:rPr>
                        <a:t>부서명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바탕"/>
                        </a:rPr>
                        <a:t>직위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바탕"/>
                        </a:rPr>
                        <a:t>주요업무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185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OO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건설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000" b="0" kern="100" spc="-5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2010.01~2015.03</a:t>
                      </a:r>
                      <a:endParaRPr lang="ko-KR" sz="1000" b="0" kern="100" spc="-50" dirty="0" smtClean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OO</a:t>
                      </a:r>
                      <a:r>
                        <a:rPr lang="ko-KR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팀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)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사원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)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회계담당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032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spc="-5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032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spc="-5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41" name="Rectangle 94"/>
          <p:cNvSpPr>
            <a:spLocks noChangeArrowheads="1"/>
          </p:cNvSpPr>
          <p:nvPr/>
        </p:nvSpPr>
        <p:spPr bwMode="auto">
          <a:xfrm>
            <a:off x="169863" y="2792413"/>
            <a:ext cx="755650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ko-KR" altLang="ko-KR" sz="11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□ 직장경력</a:t>
            </a: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188913" y="4305300"/>
          <a:ext cx="6480176" cy="1230135"/>
        </p:xfrm>
        <a:graphic>
          <a:graphicData uri="http://schemas.openxmlformats.org/drawingml/2006/table">
            <a:tbl>
              <a:tblPr/>
              <a:tblGrid>
                <a:gridCol w="1367881"/>
                <a:gridCol w="1224136"/>
                <a:gridCol w="1872208"/>
                <a:gridCol w="2015951"/>
              </a:tblGrid>
              <a:tr h="246027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latin typeface="맑은 고딕"/>
                          <a:ea typeface="맑은 고딕"/>
                          <a:cs typeface="바탕"/>
                        </a:rPr>
                        <a:t>회사명</a:t>
                      </a:r>
                      <a:endParaRPr lang="ko-KR" sz="1000" b="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latin typeface="맑은 고딕"/>
                          <a:ea typeface="맑은 고딕"/>
                          <a:cs typeface="Times New Roman"/>
                        </a:rPr>
                        <a:t>활동기간</a:t>
                      </a: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000" b="0" kern="100" dirty="0" smtClean="0">
                          <a:latin typeface="맑은 고딕"/>
                          <a:ea typeface="맑은 고딕"/>
                          <a:cs typeface="바탕"/>
                        </a:rPr>
                        <a:t>활동</a:t>
                      </a:r>
                      <a:r>
                        <a:rPr lang="ko-KR" altLang="en-US" sz="1000" b="0" kern="100" dirty="0" smtClean="0">
                          <a:latin typeface="맑은 고딕"/>
                          <a:ea typeface="맑은 고딕"/>
                          <a:cs typeface="바탕"/>
                        </a:rPr>
                        <a:t>방법</a:t>
                      </a:r>
                      <a:endParaRPr lang="ko-KR" sz="1000" b="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latin typeface="맑은 고딕"/>
                          <a:ea typeface="맑은 고딕"/>
                          <a:cs typeface="Times New Roman"/>
                        </a:rPr>
                        <a:t>주요 제안 및 성과</a:t>
                      </a:r>
                      <a:endParaRPr lang="ko-KR" sz="1000" b="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46027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OO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생명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000" b="0" kern="100" spc="-5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2010.01~2015.03</a:t>
                      </a:r>
                      <a:endParaRPr lang="ko-KR" sz="1000" b="0" kern="100" spc="-50" dirty="0" smtClean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)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미스터리쇼핑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,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제안서 제출</a:t>
                      </a:r>
                      <a:endParaRPr lang="en-US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7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OO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홈쇼핑</a:t>
                      </a: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000" b="0" kern="100" spc="-50" dirty="0" smtClean="0">
                          <a:solidFill>
                            <a:schemeClr val="tx1"/>
                          </a:solidFill>
                          <a:latin typeface="+mj-lt"/>
                          <a:ea typeface="맑은 고딕"/>
                          <a:cs typeface="Times New Roman"/>
                        </a:rPr>
                        <a:t>2010.01~2015.03</a:t>
                      </a:r>
                      <a:endParaRPr lang="ko-KR" sz="1000" b="0" kern="100" spc="-50" dirty="0" smtClean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)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제품테스트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,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Times New Roman"/>
                        </a:rPr>
                        <a:t>소감 제출</a:t>
                      </a:r>
                      <a:endParaRPr lang="en-US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7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0" kern="100" spc="-50" dirty="0" smtClean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7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0" kern="100" spc="-50" dirty="0" smtClean="0">
                        <a:solidFill>
                          <a:schemeClr val="tx1"/>
                        </a:solidFill>
                        <a:latin typeface="+mj-lt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000" b="0" kern="10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2776" marR="5277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74" name="Rectangle 95"/>
          <p:cNvSpPr>
            <a:spLocks noChangeArrowheads="1"/>
          </p:cNvSpPr>
          <p:nvPr/>
        </p:nvSpPr>
        <p:spPr bwMode="auto">
          <a:xfrm>
            <a:off x="169863" y="4088899"/>
            <a:ext cx="5597686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ko-KR" altLang="ko-KR" sz="1100" b="1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□ 고객패널 </a:t>
            </a: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경험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모니터링요원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미스터리쇼퍼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평가단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서포터즈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기자단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자문단 등 포함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)</a:t>
            </a:r>
            <a:endParaRPr lang="ko-KR" altLang="ko-KR" sz="1100" b="1" dirty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188913" y="196850"/>
          <a:ext cx="6480175" cy="8132059"/>
        </p:xfrm>
        <a:graphic>
          <a:graphicData uri="http://schemas.openxmlformats.org/drawingml/2006/table">
            <a:tbl>
              <a:tblPr/>
              <a:tblGrid>
                <a:gridCol w="6480175"/>
              </a:tblGrid>
              <a:tr h="286045"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고객패널 지원 </a:t>
                      </a:r>
                      <a:r>
                        <a:rPr lang="ko-KR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동기</a:t>
                      </a:r>
                      <a:r>
                        <a:rPr lang="ko-KR" altLang="en-US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와 각오를 작성해 주십시오</a:t>
                      </a:r>
                      <a:r>
                        <a:rPr lang="en-US" altLang="ko-KR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. </a:t>
                      </a:r>
                      <a:endParaRPr lang="ko-KR" sz="1000" b="0" kern="100" spc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72000" marR="72000" marT="72000" marB="72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671692"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000" b="0" kern="100" spc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72000" marR="72000" marT="72000" marB="72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3120"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바탕"/>
                        </a:rPr>
                        <a:t>보험상품의 </a:t>
                      </a: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바탕"/>
                        </a:rPr>
                        <a:t>가입상담 및</a:t>
                      </a:r>
                      <a:r>
                        <a:rPr lang="en-US" altLang="ko-KR" sz="1000" b="0" kern="100" spc="0" baseline="0" dirty="0" smtClean="0">
                          <a:latin typeface="맑은 고딕"/>
                          <a:ea typeface="맑은 고딕"/>
                          <a:cs typeface="바탕"/>
                        </a:rPr>
                        <a:t> </a:t>
                      </a: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바탕"/>
                        </a:rPr>
                        <a:t>계약체결</a:t>
                      </a:r>
                      <a:r>
                        <a:rPr lang="en-US" altLang="ko-KR" sz="1000" b="0" kern="100" spc="0" baseline="0" dirty="0" smtClean="0">
                          <a:latin typeface="맑은 고딕"/>
                          <a:ea typeface="맑은 고딕"/>
                          <a:cs typeface="바탕"/>
                        </a:rPr>
                        <a:t>, </a:t>
                      </a: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바탕"/>
                        </a:rPr>
                        <a:t>고객서비스를 이용해본 경험을 작성해 주십시오</a:t>
                      </a:r>
                      <a:r>
                        <a:rPr lang="en-US" altLang="ko-KR" sz="1000" b="0" kern="100" spc="0" baseline="0" dirty="0" smtClean="0">
                          <a:latin typeface="맑은 고딕"/>
                          <a:ea typeface="맑은 고딕"/>
                          <a:cs typeface="바탕"/>
                        </a:rPr>
                        <a:t>.</a:t>
                      </a: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(</a:t>
                      </a:r>
                      <a:r>
                        <a:rPr lang="ko-KR" altLang="en-US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홈페이지</a:t>
                      </a: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/</a:t>
                      </a:r>
                      <a:r>
                        <a:rPr lang="ko-KR" altLang="en-US" sz="1000" b="0" kern="100" spc="0" baseline="0" dirty="0" err="1" smtClean="0">
                          <a:latin typeface="+mn-lt"/>
                          <a:ea typeface="+mn-ea"/>
                          <a:cs typeface="바탕"/>
                        </a:rPr>
                        <a:t>모바일</a:t>
                      </a: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/</a:t>
                      </a:r>
                      <a:r>
                        <a:rPr lang="ko-KR" altLang="en-US" sz="1000" b="0" kern="100" spc="0" baseline="0" dirty="0" err="1" smtClean="0">
                          <a:latin typeface="+mn-lt"/>
                          <a:ea typeface="+mn-ea"/>
                          <a:cs typeface="바탕"/>
                        </a:rPr>
                        <a:t>콜센터</a:t>
                      </a: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/</a:t>
                      </a:r>
                      <a:r>
                        <a:rPr lang="ko-KR" altLang="en-US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고객센터</a:t>
                      </a: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/</a:t>
                      </a:r>
                      <a:r>
                        <a:rPr lang="ko-KR" altLang="en-US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지점</a:t>
                      </a: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/</a:t>
                      </a:r>
                      <a:r>
                        <a:rPr lang="ko-KR" altLang="en-US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설계사</a:t>
                      </a: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/</a:t>
                      </a:r>
                      <a:r>
                        <a:rPr lang="ko-KR" altLang="en-US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우편</a:t>
                      </a: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/</a:t>
                      </a:r>
                      <a:r>
                        <a:rPr lang="ko-KR" altLang="en-US" sz="1000" b="0" kern="100" spc="0" baseline="0" dirty="0" err="1" smtClean="0">
                          <a:latin typeface="+mn-lt"/>
                          <a:ea typeface="+mn-ea"/>
                          <a:cs typeface="바탕"/>
                        </a:rPr>
                        <a:t>이메일</a:t>
                      </a:r>
                      <a:r>
                        <a:rPr lang="en-US" altLang="ko-KR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/</a:t>
                      </a:r>
                      <a:r>
                        <a:rPr lang="ko-KR" altLang="en-US" sz="1000" b="0" kern="100" spc="0" baseline="0" dirty="0" smtClean="0">
                          <a:latin typeface="+mn-lt"/>
                          <a:ea typeface="+mn-ea"/>
                          <a:cs typeface="바탕"/>
                        </a:rPr>
                        <a:t>팩스 등</a:t>
                      </a: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바탕"/>
                        </a:rPr>
                        <a:t> 경험 시 </a:t>
                      </a:r>
                      <a:r>
                        <a:rPr lang="ko-KR" altLang="en-US" sz="1000" b="0" kern="0" spc="0" dirty="0" smtClean="0">
                          <a:latin typeface="맑은 고딕"/>
                          <a:ea typeface="맑은 고딕"/>
                          <a:cs typeface="바탕"/>
                        </a:rPr>
                        <a:t>좋은 기억이나 불편했던 점</a:t>
                      </a:r>
                      <a:r>
                        <a:rPr lang="en-US" altLang="ko-KR" sz="1000" b="0" kern="0" spc="0" dirty="0" smtClean="0">
                          <a:latin typeface="맑은 고딕"/>
                          <a:ea typeface="맑은 고딕"/>
                          <a:cs typeface="바탕"/>
                        </a:rPr>
                        <a:t>)</a:t>
                      </a:r>
                      <a:endParaRPr lang="ko-KR" sz="1000" b="0" kern="100" spc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72000" marR="72000" marT="72000" marB="72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928781"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000" b="0" kern="100" spc="0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72000" marR="72000" marT="72000" marB="72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46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spc="0" dirty="0" smtClean="0">
                          <a:latin typeface="맑은 고딕"/>
                          <a:ea typeface="맑은 고딕"/>
                          <a:cs typeface="Times New Roman"/>
                        </a:rPr>
                        <a:t>보험상품 및 보험회사를 선택하는 기준과</a:t>
                      </a:r>
                      <a:r>
                        <a:rPr lang="en-US" altLang="ko-KR" sz="1000" b="0" kern="100" spc="0" dirty="0" smtClean="0">
                          <a:latin typeface="맑은 고딕"/>
                          <a:ea typeface="맑은 고딕"/>
                          <a:cs typeface="Times New Roman"/>
                        </a:rPr>
                        <a:t>,</a:t>
                      </a:r>
                      <a:r>
                        <a:rPr lang="en-US" altLang="ko-KR" sz="1000" b="0" kern="100" spc="0" baseline="0" dirty="0" smtClean="0">
                          <a:latin typeface="맑은 고딕"/>
                          <a:ea typeface="맑은 고딕"/>
                          <a:cs typeface="Times New Roman"/>
                        </a:rPr>
                        <a:t> </a:t>
                      </a: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Times New Roman"/>
                        </a:rPr>
                        <a:t>보험 가입 이유 및 가입 경로</a:t>
                      </a:r>
                      <a:r>
                        <a:rPr lang="en-US" altLang="ko-KR" sz="1000" b="0" kern="100" spc="0" baseline="0" dirty="0" smtClean="0">
                          <a:latin typeface="맑은 고딕"/>
                          <a:ea typeface="맑은 고딕"/>
                          <a:cs typeface="Times New Roman"/>
                        </a:rPr>
                        <a:t>(</a:t>
                      </a: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Times New Roman"/>
                        </a:rPr>
                        <a:t>방법</a:t>
                      </a:r>
                      <a:r>
                        <a:rPr lang="en-US" altLang="ko-KR" sz="1000" b="0" kern="100" spc="0" baseline="0" dirty="0" smtClean="0">
                          <a:latin typeface="맑은 고딕"/>
                          <a:ea typeface="맑은 고딕"/>
                          <a:cs typeface="Times New Roman"/>
                        </a:rPr>
                        <a:t>)</a:t>
                      </a: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Times New Roman"/>
                        </a:rPr>
                        <a:t>는 </a:t>
                      </a:r>
                      <a:r>
                        <a:rPr lang="ko-KR" altLang="en-US" sz="1000" b="0" kern="100" spc="0" baseline="0" dirty="0" smtClean="0">
                          <a:latin typeface="맑은 고딕"/>
                          <a:ea typeface="맑은 고딕"/>
                          <a:cs typeface="Times New Roman"/>
                        </a:rPr>
                        <a:t>무엇이었는지요</a:t>
                      </a:r>
                      <a:r>
                        <a:rPr lang="en-US" altLang="ko-KR" sz="1000" b="0" kern="100" spc="0" dirty="0" smtClean="0">
                          <a:latin typeface="맑은 고딕"/>
                          <a:ea typeface="맑은 고딕"/>
                          <a:cs typeface="Times New Roman"/>
                        </a:rPr>
                        <a:t>.</a:t>
                      </a:r>
                      <a:endParaRPr lang="ko-KR" sz="1000" b="0" kern="100" spc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72000" marR="72000" marT="72000" marB="72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995829"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000" b="0" kern="100" spc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72000" marR="72000" marT="72000" marB="72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045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보험 </a:t>
                      </a:r>
                      <a:r>
                        <a:rPr lang="ko-KR" sz="1000" b="0" kern="100" spc="0" dirty="0">
                          <a:latin typeface="맑은 고딕"/>
                          <a:ea typeface="맑은 고딕"/>
                          <a:cs typeface="바탕"/>
                        </a:rPr>
                        <a:t>소비자로서 </a:t>
                      </a:r>
                      <a:r>
                        <a:rPr lang="ko-KR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보험회사</a:t>
                      </a:r>
                      <a:r>
                        <a:rPr lang="ko-KR" altLang="en-US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의 상품</a:t>
                      </a:r>
                      <a:r>
                        <a:rPr lang="en-US" altLang="ko-KR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, </a:t>
                      </a:r>
                      <a:r>
                        <a:rPr lang="ko-KR" altLang="en-US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서비스에 대한 개선 의견이 </a:t>
                      </a:r>
                      <a:r>
                        <a:rPr lang="ko-KR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있으시면 </a:t>
                      </a:r>
                      <a:r>
                        <a:rPr lang="ko-KR" sz="1000" b="0" kern="100" spc="0" dirty="0">
                          <a:latin typeface="맑은 고딕"/>
                          <a:ea typeface="맑은 고딕"/>
                          <a:cs typeface="바탕"/>
                        </a:rPr>
                        <a:t>자유롭게 </a:t>
                      </a:r>
                      <a:r>
                        <a:rPr lang="ko-KR" altLang="en-US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적어 </a:t>
                      </a:r>
                      <a:r>
                        <a:rPr lang="ko-KR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주</a:t>
                      </a:r>
                      <a:r>
                        <a:rPr lang="ko-KR" altLang="en-US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십시오</a:t>
                      </a:r>
                      <a:r>
                        <a:rPr lang="en-US" sz="1000" b="0" kern="100" spc="0" dirty="0" smtClean="0">
                          <a:latin typeface="맑은 고딕"/>
                          <a:ea typeface="맑은 고딕"/>
                          <a:cs typeface="바탕"/>
                        </a:rPr>
                        <a:t>.</a:t>
                      </a:r>
                      <a:endParaRPr lang="ko-KR" sz="1000" b="0" kern="100" spc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72000" marR="72000" marT="72000" marB="72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197757"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000" b="0" kern="100" spc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72000" marR="72000" marT="72000" marB="72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94" name="Rectangle 1"/>
          <p:cNvSpPr>
            <a:spLocks noChangeArrowheads="1"/>
          </p:cNvSpPr>
          <p:nvPr/>
        </p:nvSpPr>
        <p:spPr bwMode="auto">
          <a:xfrm>
            <a:off x="188913" y="8482013"/>
            <a:ext cx="6480175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상기 내용은 사실과 다름 없음을 확인합니다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. </a:t>
            </a:r>
          </a:p>
          <a:p>
            <a:pPr algn="ctr">
              <a:lnSpc>
                <a:spcPct val="150000"/>
              </a:lnSpc>
            </a:pPr>
            <a:endParaRPr kumimoji="0" lang="en-US" altLang="ko-KR" sz="1000" b="1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2018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년      월       일        지원자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: </a:t>
            </a:r>
          </a:p>
          <a:p>
            <a:pPr algn="ctr">
              <a:lnSpc>
                <a:spcPct val="150000"/>
              </a:lnSpc>
            </a:pPr>
            <a:endParaRPr kumimoji="0" lang="en-US" altLang="ko-KR" sz="1000" b="1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kumimoji="0" lang="en-US" altLang="ko-KR" sz="15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DB</a:t>
            </a: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생명보험주식회사  귀중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333375" y="3016250"/>
          <a:ext cx="6191250" cy="792088"/>
        </p:xfrm>
        <a:graphic>
          <a:graphicData uri="http://schemas.openxmlformats.org/drawingml/2006/table">
            <a:tbl>
              <a:tblPr/>
              <a:tblGrid>
                <a:gridCol w="6191250"/>
              </a:tblGrid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당사는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 '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개인정보보호법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' 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및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 '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신용정보의 이용 및 보호에 관한 법률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'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에 따라 귀하의 개인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(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신용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)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정보를 다음과 같이 </a:t>
                      </a:r>
                      <a:r>
                        <a:rPr lang="ko-KR" sz="1000" dirty="0" err="1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수집ㆍ이용하고자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 합니다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. 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이에 대하여 동의하십니까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?                 </a:t>
                      </a:r>
                      <a:endParaRPr lang="ko-KR" sz="1500" dirty="0"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72000" marR="72000" marT="72000" marB="72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04" name="직사각형 18"/>
          <p:cNvSpPr>
            <a:spLocks noChangeArrowheads="1"/>
          </p:cNvSpPr>
          <p:nvPr/>
        </p:nvSpPr>
        <p:spPr bwMode="auto">
          <a:xfrm>
            <a:off x="4365625" y="3341688"/>
            <a:ext cx="1504950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500" b="1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 [ </a:t>
            </a:r>
            <a:r>
              <a:rPr lang="ko-KR" altLang="ko-KR" sz="1500" b="1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동의함</a:t>
            </a:r>
            <a:r>
              <a:rPr lang="en-US" altLang="ko-KR" sz="1500" b="1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     ]</a:t>
            </a:r>
            <a:endParaRPr lang="ko-KR" altLang="en-US" sz="1500"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188913" y="849313"/>
            <a:ext cx="6480175" cy="8783637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72000" anchor="ctr"/>
          <a:lstStyle/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	</a:t>
            </a:r>
          </a:p>
          <a:p>
            <a:pPr>
              <a:spcBef>
                <a:spcPts val="1513"/>
              </a:spcBef>
              <a:spcAft>
                <a:spcPts val="375"/>
              </a:spcAft>
            </a:pPr>
            <a:r>
              <a:rPr lang="ko-KR" altLang="en-US" sz="1000" b="1">
                <a:latin typeface="맑은 고딕" pitchFamily="50" charset="-127"/>
                <a:ea typeface="맑은 고딕" pitchFamily="50" charset="-127"/>
              </a:rPr>
              <a:t>                    </a:t>
            </a:r>
            <a:endParaRPr lang="ko-KR" altLang="en-US" sz="100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375"/>
              </a:spcBef>
              <a:spcAft>
                <a:spcPts val="500"/>
              </a:spcAft>
            </a:pPr>
            <a:r>
              <a:rPr lang="en-US" altLang="ko-KR" sz="1000">
                <a:latin typeface="맑은 고딕" pitchFamily="50" charset="-127"/>
                <a:ea typeface="맑은 고딕" pitchFamily="50" charset="-127"/>
              </a:rPr>
              <a:t>  </a:t>
            </a: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88913" y="273050"/>
            <a:ext cx="6480175" cy="352425"/>
          </a:xfrm>
          <a:prstGeom prst="rect">
            <a:avLst/>
          </a:prstGeom>
          <a:solidFill>
            <a:srgbClr val="E0E0E0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72000" anchor="ctr"/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n-US" altLang="ko-KR" sz="1300" b="1">
                <a:latin typeface="맑은 고딕" pitchFamily="50" charset="-127"/>
                <a:ea typeface="맑은 고딕" pitchFamily="50" charset="-127"/>
              </a:rPr>
              <a:t>【 </a:t>
            </a:r>
            <a:r>
              <a:rPr lang="ko-KR" altLang="en-US" sz="1300" b="1">
                <a:latin typeface="맑은 고딕" pitchFamily="50" charset="-127"/>
                <a:ea typeface="맑은 고딕" pitchFamily="50" charset="-127"/>
              </a:rPr>
              <a:t>고객패널 선발을 위한 개인</a:t>
            </a:r>
            <a:r>
              <a:rPr lang="en-US" altLang="ko-KR" sz="1300" b="1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>
                <a:latin typeface="맑은 고딕" pitchFamily="50" charset="-127"/>
                <a:ea typeface="맑은 고딕" pitchFamily="50" charset="-127"/>
              </a:rPr>
              <a:t>신용</a:t>
            </a:r>
            <a:r>
              <a:rPr lang="en-US" altLang="ko-KR" sz="1300" b="1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00" b="1">
                <a:latin typeface="맑은 고딕" pitchFamily="50" charset="-127"/>
                <a:ea typeface="맑은 고딕" pitchFamily="50" charset="-127"/>
              </a:rPr>
              <a:t>정보 처리 동의서 </a:t>
            </a:r>
            <a:r>
              <a:rPr lang="en-US" altLang="ko-KR" sz="1300" b="1">
                <a:latin typeface="맑은 고딕" pitchFamily="50" charset="-127"/>
                <a:ea typeface="맑은 고딕" pitchFamily="50" charset="-127"/>
              </a:rPr>
              <a:t>】</a:t>
            </a:r>
            <a:endParaRPr lang="ko-KR" altLang="ko-KR" sz="13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2160588" y="9113838"/>
            <a:ext cx="240030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2000" tIns="72000" rIns="72000" bIns="72000" anchor="ctr">
            <a:spAutoFit/>
          </a:bodyPr>
          <a:lstStyle/>
          <a:p>
            <a:r>
              <a:rPr kumimoji="0" lang="en-US" altLang="ko-KR" sz="1500" b="1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DB</a:t>
            </a: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생명</a:t>
            </a:r>
            <a:r>
              <a:rPr kumimoji="0" lang="ko-KR" sz="1500" b="1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보험주식회사 귀중</a:t>
            </a:r>
            <a:endParaRPr kumimoji="0" lang="ko-KR" sz="150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333375" y="1296988"/>
          <a:ext cx="6191250" cy="1080120"/>
        </p:xfrm>
        <a:graphic>
          <a:graphicData uri="http://schemas.openxmlformats.org/drawingml/2006/table">
            <a:tbl>
              <a:tblPr/>
              <a:tblGrid>
                <a:gridCol w="6191250"/>
              </a:tblGrid>
              <a:tr h="108012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 </a:t>
                      </a:r>
                      <a:r>
                        <a:rPr 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□ </a:t>
                      </a:r>
                      <a:r>
                        <a:rPr lang="ko-KR" sz="1000" b="1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최소한의 정보 처리 및 동의거부에 관한 </a:t>
                      </a:r>
                      <a:r>
                        <a:rPr 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안내</a:t>
                      </a:r>
                      <a:endParaRPr lang="en-US" altLang="ko-KR" sz="1000" b="1" dirty="0" smtClean="0"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     </a:t>
                      </a:r>
                      <a:r>
                        <a:rPr lang="ko-KR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정보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 </a:t>
                      </a:r>
                      <a:r>
                        <a:rPr lang="ko-KR" sz="1000" dirty="0" err="1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동의시</a:t>
                      </a:r>
                      <a:r>
                        <a:rPr lang="ko-KR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 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고객패널 선발을 위한 최소한의 정보만 </a:t>
                      </a:r>
                      <a:r>
                        <a:rPr lang="ko-KR" sz="1000" dirty="0" err="1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수집ㆍ이용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, 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조회하게 되며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,</a:t>
                      </a:r>
                      <a:endParaRPr lang="ko-KR" sz="1000" dirty="0"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   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  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본 동의를 거부하시는 경우에는 고객패널 </a:t>
                      </a:r>
                      <a:r>
                        <a:rPr lang="ko-KR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지원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서 접수</a:t>
                      </a:r>
                      <a:r>
                        <a:rPr lang="ko-KR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 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및 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활동</a:t>
                      </a:r>
                      <a:r>
                        <a:rPr lang="ko-KR" sz="1000" dirty="0" smtClean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이 </a:t>
                      </a:r>
                      <a:r>
                        <a:rPr lang="ko-KR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불가능할 수 있습니다</a:t>
                      </a:r>
                      <a:r>
                        <a:rPr lang="en-US" sz="1000" dirty="0">
                          <a:latin typeface="맑은 고딕" pitchFamily="50" charset="-127"/>
                          <a:ea typeface="맑은 고딕" pitchFamily="50" charset="-127"/>
                          <a:cs typeface="굴림"/>
                        </a:rPr>
                        <a:t>.</a:t>
                      </a:r>
                      <a:endParaRPr lang="ko-KR" sz="1000" dirty="0">
                        <a:latin typeface="맑은 고딕" pitchFamily="50" charset="-127"/>
                        <a:ea typeface="맑은 고딕" pitchFamily="50" charset="-127"/>
                        <a:cs typeface="굴림"/>
                      </a:endParaRPr>
                    </a:p>
                  </a:txBody>
                  <a:tcPr marL="72000" marR="72000" marT="72000" marB="72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4114" name="직사각형 15"/>
          <p:cNvSpPr>
            <a:spLocks noChangeArrowheads="1"/>
          </p:cNvSpPr>
          <p:nvPr/>
        </p:nvSpPr>
        <p:spPr bwMode="auto">
          <a:xfrm>
            <a:off x="260350" y="2649538"/>
            <a:ext cx="3960813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/>
          <a:p>
            <a:r>
              <a:rPr lang="en-US" altLang="ko-KR" sz="13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3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개인</a:t>
            </a:r>
            <a:r>
              <a:rPr lang="en-US" altLang="ko-KR" sz="13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신용</a:t>
            </a:r>
            <a:r>
              <a:rPr lang="en-US" altLang="ko-KR" sz="13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정보의 수집ㆍ이용에 관한 사항 </a:t>
            </a:r>
            <a:endParaRPr lang="ko-KR" altLang="en-US" sz="13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15" name="Rectangle 12"/>
          <p:cNvSpPr>
            <a:spLocks noChangeArrowheads="1"/>
          </p:cNvSpPr>
          <p:nvPr/>
        </p:nvSpPr>
        <p:spPr bwMode="auto">
          <a:xfrm>
            <a:off x="2195513" y="1136650"/>
            <a:ext cx="2466975" cy="304800"/>
          </a:xfrm>
          <a:prstGeom prst="rect">
            <a:avLst/>
          </a:prstGeom>
          <a:solidFill>
            <a:srgbClr val="8B8B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72000" anchor="ctr"/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ko-KR" altLang="en-US" sz="1300" b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소비자 권익보호에 관한 사항</a:t>
            </a:r>
            <a:endParaRPr lang="ko-KR" sz="130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333375" y="4016375"/>
          <a:ext cx="6191250" cy="3903200"/>
        </p:xfrm>
        <a:graphic>
          <a:graphicData uri="http://schemas.openxmlformats.org/drawingml/2006/table">
            <a:tbl>
              <a:tblPr/>
              <a:tblGrid>
                <a:gridCol w="6191250"/>
              </a:tblGrid>
              <a:tr h="33843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75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□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정보의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수집ㆍ이용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목적</a:t>
                      </a:r>
                    </a:p>
                    <a:p>
                      <a:pPr marL="0" marR="0" lvl="0" indent="180975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3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고객패널 선발 결정을 위한 판단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본인식별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실명확인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연령제한 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180975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3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고객패널 활동을 위한 본인 의사 확인 및 정보∙물품 전달을 위한 의사소통 경로 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180975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3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기타 원활한 고객패널 주제 체험 및 조사 활동을 위한 기초정보 확인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75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□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수집ㆍ이용할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개인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정보의 내용</a:t>
                      </a:r>
                    </a:p>
                    <a:p>
                      <a:pPr marL="265113" marR="0" lvl="1" indent="-84138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개인식별정보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지원서접수시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연령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휴대폰번호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이메일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),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최종합격후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주민등록번호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은행계좌번호 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최종학력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결혼여부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자녀유무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지원경로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SNS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경력사항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·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패널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265113" marR="0" lvl="1" indent="-84138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보험회사 서비스 이용경험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65113" marR="0" lvl="1" indent="-84138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보험 가입현황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계약관계자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회사명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가입년도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가입방법 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□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정보의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보유ㆍ이용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기간</a:t>
                      </a:r>
                    </a:p>
                    <a:p>
                      <a:pPr marL="180975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보유기간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고객패널 선발 목적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달성시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까지</a:t>
                      </a:r>
                    </a:p>
                    <a:p>
                      <a:pPr marL="180975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이용기간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불합격자 개인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정보 즉시 폐기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합격자 개인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정보는 패널 운영기간 동안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2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Tx/>
                        <a:buSzTx/>
                        <a:buFont typeface="바탕체" pitchFamily="17" charset="-127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본인은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'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개인정보보호법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'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'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신용정보의 이용 및 보호에 관한 법률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'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따라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귀사가 본인의 개인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정보를 상기 내용과 같이 처리하는 것에 동의 합니다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 marL="72000" marR="72000" marT="72000" marB="72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직사각형 17"/>
          <p:cNvSpPr/>
          <p:nvPr/>
        </p:nvSpPr>
        <p:spPr>
          <a:xfrm>
            <a:off x="5373688" y="3408363"/>
            <a:ext cx="215900" cy="21590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ko-KR" sz="1000" dirty="0">
                <a:solidFill>
                  <a:schemeClr val="tx1"/>
                </a:solidFill>
              </a:rPr>
              <a:t>V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4119" name="직사각형 19"/>
          <p:cNvSpPr>
            <a:spLocks noChangeArrowheads="1"/>
          </p:cNvSpPr>
          <p:nvPr/>
        </p:nvSpPr>
        <p:spPr bwMode="auto">
          <a:xfrm>
            <a:off x="1714500" y="8594725"/>
            <a:ext cx="34290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n-US" altLang="ko-KR" sz="1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2018 </a:t>
            </a:r>
            <a:r>
              <a:rPr lang="ko-KR" altLang="en-US" sz="1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       월       일          동의자 </a:t>
            </a:r>
            <a:r>
              <a:rPr lang="en-US" altLang="ko-KR" sz="1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endParaRPr lang="ko-KR" altLang="ko-KR" sz="10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516</Words>
  <Application>Microsoft Office PowerPoint</Application>
  <PresentationFormat>A4 용지(210x297mm)</PresentationFormat>
  <Paragraphs>130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Windows 사용자</cp:lastModifiedBy>
  <cp:revision>83</cp:revision>
  <dcterms:created xsi:type="dcterms:W3CDTF">2017-01-31T05:30:40Z</dcterms:created>
  <dcterms:modified xsi:type="dcterms:W3CDTF">2018-02-07T00:34:48Z</dcterms:modified>
</cp:coreProperties>
</file>